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2"/>
  </p:notesMasterIdLst>
  <p:handoutMasterIdLst>
    <p:handoutMasterId r:id="rId13"/>
  </p:handoutMasterIdLst>
  <p:sldIdLst>
    <p:sldId id="256" r:id="rId3"/>
    <p:sldId id="265" r:id="rId4"/>
    <p:sldId id="272" r:id="rId5"/>
    <p:sldId id="273" r:id="rId6"/>
    <p:sldId id="274" r:id="rId7"/>
    <p:sldId id="275" r:id="rId8"/>
    <p:sldId id="276" r:id="rId9"/>
    <p:sldId id="277"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2470" autoAdjust="0"/>
  </p:normalViewPr>
  <p:slideViewPr>
    <p:cSldViewPr snapToGrid="0">
      <p:cViewPr varScale="1">
        <p:scale>
          <a:sx n="53" d="100"/>
          <a:sy n="53" d="100"/>
        </p:scale>
        <p:origin x="546" y="66"/>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4/27/2016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4/27/2016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that the watershed is fully characterized and various management techniques have been identified, the watershed management plan can be drafted. This section will explain how to put all of the pieces together, plan for implementation, and develop an implementation schedule.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a:p>
        </p:txBody>
      </p:sp>
    </p:spTree>
    <p:extLst>
      <p:ext uri="{BB962C8B-B14F-4D97-AF65-F5344CB8AC3E}">
        <p14:creationId xmlns:p14="http://schemas.microsoft.com/office/powerpoint/2010/main" val="1724531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monitoring program should be developed to ensure that the plan is effective, milestones are being met and that the plan is on track. Quantitative, numerical monitoring data should be used as a primary measure of improved water quality. Numerical, measureable data of a water quality indicators is necessary to ensure that the appropriate stormwater reduction techniques were used to reduce the volume of stormwater entering surface waters of the watershed. Pre-existing monitoring programs can provide current and future measurements and historic water quality measurements. If it is necessary to develop a monitoring program to address the goals and objectives of the watershed management plan.</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3641030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nine EPA’s key elements for a watershed management plan is to establish criteria with which to evaluate progress toward meeting watershed goals. This simply means that projects and activities should demonstrate advancement of the primary goal and should be evaluated to improve efficiency and quality. The key to developing evaluation programs is to ensure that the evaluation utilizes a before-and-after comparison approach. Regular evaluations ensure that the plan continues to meet the needs of the watershed and the community. Evaluations should focus on determining the effectiveness of the plan.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1125554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interim, measurable milestones for determining whether management measures are helping to achieve goals. A milestone in this context can be seen as an action that shows progression through the life of the plan. These are generally achievements that will show the community and the stakeholders that actions are being implemented and having an effect. It is important to develop milestones that are specific, measureable and achievable.</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3503618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critical component of plan implementation is a well-developed budget. The project budget may not perfectly reflect actual costs associated with the plan, but is necessary for defining the scope of the project and is often a required component when applying for funding and grants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conjunction with cost estimates, consider the necessary technical assistance needed for the monitoring. Partners may be able to provide technical assistance in the form of: project implementation and management tools, education and outreach material, monitoring data, training material and data management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Funding is can predicate the scope of implementation plans. Utilizing this guidebook will help to ensure that all necessary elements are included to better position communities to qualify for consideration when applying for funding. As with any grant, funding is not guaranteed or may not cover all project expenses. Consider researching funding possibilities and the federal, state and local levels.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680619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 important component to the success of a management plan is developing an implementation schedule. The schedule will lay out a detailed plan for meeting the goals and objectives of watershed restoration. In order to develop a successful implementation schedule, consider incorporating the following elements:</a:t>
            </a:r>
          </a:p>
          <a:p>
            <a:pPr lvl="0"/>
            <a:r>
              <a:rPr lang="en-US" sz="1200" kern="1200" dirty="0">
                <a:solidFill>
                  <a:schemeClr val="tx1"/>
                </a:solidFill>
                <a:effectLst/>
                <a:latin typeface="+mn-lt"/>
                <a:ea typeface="+mn-ea"/>
                <a:cs typeface="+mn-cs"/>
              </a:rPr>
              <a:t>Actions that needs to be completed;</a:t>
            </a:r>
          </a:p>
          <a:p>
            <a:pPr lvl="0"/>
            <a:r>
              <a:rPr lang="en-US" sz="1200" kern="1200" dirty="0">
                <a:solidFill>
                  <a:schemeClr val="tx1"/>
                </a:solidFill>
                <a:effectLst/>
                <a:latin typeface="+mn-lt"/>
                <a:ea typeface="+mn-ea"/>
                <a:cs typeface="+mn-cs"/>
              </a:rPr>
              <a:t>Partner who is responsible for completing the actions;</a:t>
            </a:r>
          </a:p>
          <a:p>
            <a:pPr lvl="0"/>
            <a:r>
              <a:rPr lang="en-US" sz="1200" kern="1200" dirty="0">
                <a:solidFill>
                  <a:schemeClr val="tx1"/>
                </a:solidFill>
                <a:effectLst/>
                <a:latin typeface="+mn-lt"/>
                <a:ea typeface="+mn-ea"/>
                <a:cs typeface="+mn-cs"/>
              </a:rPr>
              <a:t>Time frame to complete the action;</a:t>
            </a:r>
          </a:p>
          <a:p>
            <a:pPr lvl="0"/>
            <a:r>
              <a:rPr lang="en-US" sz="1200" kern="1200" dirty="0">
                <a:solidFill>
                  <a:schemeClr val="tx1"/>
                </a:solidFill>
                <a:effectLst/>
                <a:latin typeface="+mn-lt"/>
                <a:ea typeface="+mn-ea"/>
                <a:cs typeface="+mn-cs"/>
              </a:rPr>
              <a:t>Maintenance schedule; </a:t>
            </a:r>
          </a:p>
          <a:p>
            <a:pPr lvl="0"/>
            <a:r>
              <a:rPr lang="en-US" sz="1200" kern="1200" dirty="0">
                <a:solidFill>
                  <a:schemeClr val="tx1"/>
                </a:solidFill>
                <a:effectLst/>
                <a:latin typeface="+mn-lt"/>
                <a:ea typeface="+mn-ea"/>
                <a:cs typeface="+mn-cs"/>
              </a:rPr>
              <a:t>Cost;</a:t>
            </a:r>
          </a:p>
          <a:p>
            <a:pPr lvl="0"/>
            <a:r>
              <a:rPr lang="en-US" sz="1200" kern="1200" dirty="0">
                <a:solidFill>
                  <a:schemeClr val="tx1"/>
                </a:solidFill>
                <a:effectLst/>
                <a:latin typeface="+mn-lt"/>
                <a:ea typeface="+mn-ea"/>
                <a:cs typeface="+mn-cs"/>
              </a:rPr>
              <a:t>Funding source; </a:t>
            </a:r>
          </a:p>
          <a:p>
            <a:pPr lvl="0"/>
            <a:r>
              <a:rPr lang="en-US" sz="1200" kern="1200" dirty="0">
                <a:solidFill>
                  <a:schemeClr val="tx1"/>
                </a:solidFill>
                <a:effectLst/>
                <a:latin typeface="+mn-lt"/>
                <a:ea typeface="+mn-ea"/>
                <a:cs typeface="+mn-cs"/>
              </a:rPr>
              <a:t>Indicator of success. </a:t>
            </a:r>
          </a:p>
          <a:p>
            <a:r>
              <a:rPr lang="en-US" sz="1200" kern="1200" dirty="0">
                <a:solidFill>
                  <a:schemeClr val="tx1"/>
                </a:solidFill>
                <a:effectLst/>
                <a:latin typeface="+mn-lt"/>
                <a:ea typeface="+mn-ea"/>
                <a:cs typeface="+mn-cs"/>
              </a:rPr>
              <a:t>These elements can ensure that plans are encompassing and thorough. Addressing all of these elements shows management and foresight regarding the project and the work necessary, which can be beneficial when applying for funding. When developing a specific action, keep in mind the milestones and ultimate goals that have been outlined for the restoration plan.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1053874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Project</a:t>
            </a:r>
            <a:r>
              <a:rPr lang="en-US" baseline="0" dirty="0"/>
              <a:t> Implementation schedule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823418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key to an effective watershed management plan is to keep the plan realistic. Given available resources, the plan should indicate plausible solutions that are citizen-focused and partnership-based. A comprehensive plan will address all the possible stormwater runoff inputs and take into consideration the varying range of conditions found within the watershed. It is important that the plan be specific on volume reduction targets and management goals. To aid in the plan writing process, utilize the </a:t>
            </a:r>
            <a:r>
              <a:rPr lang="en-US" sz="1200" i="1" kern="1200" dirty="0">
                <a:solidFill>
                  <a:schemeClr val="tx1"/>
                </a:solidFill>
                <a:effectLst/>
                <a:latin typeface="+mn-lt"/>
                <a:ea typeface="+mn-ea"/>
                <a:cs typeface="+mn-cs"/>
              </a:rPr>
              <a:t>Watershed Management Plan Writing Template</a:t>
            </a:r>
            <a:r>
              <a:rPr lang="en-US" sz="1200" kern="1200" dirty="0">
                <a:solidFill>
                  <a:schemeClr val="tx1"/>
                </a:solidFill>
                <a:effectLst/>
                <a:latin typeface="+mn-lt"/>
                <a:ea typeface="+mn-ea"/>
                <a:cs typeface="+mn-cs"/>
              </a:rPr>
              <a:t> designed to be used in conjunction with this guidebook.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Template was designed</a:t>
            </a:r>
            <a:r>
              <a:rPr lang="en-US" sz="1200" kern="1200" baseline="0" dirty="0">
                <a:solidFill>
                  <a:schemeClr val="tx1"/>
                </a:solidFill>
                <a:effectLst/>
                <a:latin typeface="+mn-lt"/>
                <a:ea typeface="+mn-ea"/>
                <a:cs typeface="+mn-cs"/>
              </a:rPr>
              <a:t> to provide </a:t>
            </a:r>
            <a:r>
              <a:rPr lang="en-US" sz="1200" kern="1200" dirty="0">
                <a:solidFill>
                  <a:schemeClr val="tx1"/>
                </a:solidFill>
                <a:effectLst/>
                <a:latin typeface="+mn-lt"/>
                <a:ea typeface="+mn-ea"/>
                <a:cs typeface="+mn-cs"/>
              </a:rPr>
              <a:t>examples, suggestions and ideas given are intended to aid in the brainstorming and development process. </a:t>
            </a:r>
            <a:r>
              <a:rPr lang="en-US" sz="1200" b="1" i="1" kern="1200" dirty="0">
                <a:solidFill>
                  <a:schemeClr val="tx1"/>
                </a:solidFill>
                <a:effectLst/>
                <a:latin typeface="+mn-lt"/>
                <a:ea typeface="+mn-ea"/>
                <a:cs typeface="+mn-cs"/>
              </a:rPr>
              <a:t>This guidance is not a substitution for mandatory statues or regulations by federal, state or local agencies.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Open and explore Template in word with Audience?</a:t>
            </a:r>
            <a:r>
              <a:rPr lang="en-US" sz="1200" b="1" i="1" kern="1200" baseline="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2491408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Tree>
    <p:extLst>
      <p:ext uri="{BB962C8B-B14F-4D97-AF65-F5344CB8AC3E}">
        <p14:creationId xmlns:p14="http://schemas.microsoft.com/office/powerpoint/2010/main" val="3226935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4/27/2016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4/27/2016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1120" y="0"/>
            <a:ext cx="9509760" cy="1233424"/>
          </a:xfrm>
        </p:spPr>
        <p:txBody>
          <a:bodyPr>
            <a:normAutofit/>
          </a:bodyPr>
          <a:lstStyle>
            <a:lvl1pPr>
              <a:defRPr sz="4400"/>
            </a:lvl1pPr>
          </a:lstStyle>
          <a:p>
            <a:r>
              <a:rPr lang="en-US" dirty="0"/>
              <a:t>Click to edit Master title style</a:t>
            </a:r>
            <a:endParaRPr dirty="0"/>
          </a:p>
        </p:txBody>
      </p:sp>
      <p:sp>
        <p:nvSpPr>
          <p:cNvPr id="3" name="Content Placeholder 2"/>
          <p:cNvSpPr>
            <a:spLocks noGrp="1"/>
          </p:cNvSpPr>
          <p:nvPr>
            <p:ph idx="1"/>
          </p:nvPr>
        </p:nvSpPr>
        <p:spPr>
          <a:xfrm>
            <a:off x="1341120" y="1626530"/>
            <a:ext cx="9509760" cy="4127627"/>
          </a:xfrm>
        </p:spPr>
        <p:txBody>
          <a:bodyPr>
            <a:normAutofit/>
          </a:bodyPr>
          <a:lstStyle>
            <a:lvl1pPr>
              <a:defRPr sz="3200"/>
            </a:lvl1pPr>
            <a:lvl2pPr>
              <a:defRPr sz="2800"/>
            </a:lvl2pPr>
            <a:lvl3pPr>
              <a:defRPr sz="2400"/>
            </a:lvl3pPr>
            <a:lvl4pPr>
              <a:defRPr sz="20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9E583DDF-CA54-461A-A486-592D2374C532}" type="datetimeFigureOut">
              <a:rPr lang="en-US"/>
              <a:t>4/27/2016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4/27/2016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4/27/2016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4/27/2016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4/27/2016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Date Placeholder 1"/>
          <p:cNvSpPr>
            <a:spLocks noGrp="1"/>
          </p:cNvSpPr>
          <p:nvPr>
            <p:ph type="dt" sz="half" idx="10"/>
          </p:nvPr>
        </p:nvSpPr>
        <p:spPr/>
        <p:txBody>
          <a:bodyPr/>
          <a:lstStyle/>
          <a:p>
            <a:fld id="{9E583DDF-CA54-461A-A486-592D2374C532}" type="datetimeFigureOut">
              <a:rPr lang="en-US"/>
              <a:t>4/27/2016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4/27/2016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4/27/2016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9E583DDF-CA54-461A-A486-592D2374C532}" type="datetimeFigureOut">
              <a:rPr lang="en-US"/>
              <a:pPr/>
              <a:t>4/27/2016</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Structuring the Watershed Plan’s Priorities and Schedule</a:t>
            </a:r>
          </a:p>
        </p:txBody>
      </p:sp>
      <p:sp>
        <p:nvSpPr>
          <p:cNvPr id="3" name="Subtitle 2"/>
          <p:cNvSpPr>
            <a:spLocks noGrp="1"/>
          </p:cNvSpPr>
          <p:nvPr>
            <p:ph type="subTitle" idx="1"/>
          </p:nvPr>
        </p:nvSpPr>
        <p:spPr>
          <a:xfrm>
            <a:off x="1295400" y="4078102"/>
            <a:ext cx="9601200" cy="1075786"/>
          </a:xfrm>
        </p:spPr>
        <p:txBody>
          <a:bodyPr>
            <a:normAutofit/>
          </a:bodyPr>
          <a:lstStyle/>
          <a:p>
            <a:r>
              <a:rPr lang="en-US" sz="2400" b="1" cap="small" dirty="0"/>
              <a:t>Jason </a:t>
            </a:r>
            <a:r>
              <a:rPr lang="en-US" sz="2400" b="1" cap="small" dirty="0" err="1" smtClean="0"/>
              <a:t>doll</a:t>
            </a:r>
            <a:r>
              <a:rPr lang="en-US" sz="2400" cap="small" dirty="0" err="1" smtClean="0"/>
              <a:t>,</a:t>
            </a:r>
            <a:r>
              <a:rPr lang="en-US" sz="2400" cap="small" dirty="0" smtClean="0"/>
              <a:t> </a:t>
            </a:r>
            <a:r>
              <a:rPr lang="en-US" sz="2400" cap="small" dirty="0"/>
              <a:t>CPSWQ </a:t>
            </a:r>
          </a:p>
          <a:p>
            <a:r>
              <a:rPr lang="en-US" sz="2400" cap="small" dirty="0" smtClean="0"/>
              <a:t>Senior Scientist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1181" y="5278615"/>
            <a:ext cx="4552641" cy="564044"/>
          </a:xfrm>
          <a:prstGeom prst="rect">
            <a:avLst/>
          </a:prstGeom>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Develop a Monitoring Program</a:t>
            </a:r>
          </a:p>
        </p:txBody>
      </p:sp>
      <p:sp>
        <p:nvSpPr>
          <p:cNvPr id="14" name="Content Placeholder 13"/>
          <p:cNvSpPr>
            <a:spLocks noGrp="1"/>
          </p:cNvSpPr>
          <p:nvPr>
            <p:ph idx="1"/>
          </p:nvPr>
        </p:nvSpPr>
        <p:spPr>
          <a:xfrm>
            <a:off x="367086" y="1570382"/>
            <a:ext cx="5457245" cy="5167379"/>
          </a:xfrm>
        </p:spPr>
        <p:txBody>
          <a:bodyPr>
            <a:normAutofit fontScale="85000" lnSpcReduction="20000"/>
          </a:bodyPr>
          <a:lstStyle/>
          <a:p>
            <a:pPr marL="45720" indent="0">
              <a:buNone/>
            </a:pPr>
            <a:r>
              <a:rPr lang="en-US" sz="3500" dirty="0"/>
              <a:t>Used to</a:t>
            </a:r>
          </a:p>
          <a:p>
            <a:pPr lvl="1"/>
            <a:r>
              <a:rPr lang="en-US" sz="3000" dirty="0"/>
              <a:t>Ensure plan is effective</a:t>
            </a:r>
          </a:p>
          <a:p>
            <a:pPr lvl="1"/>
            <a:r>
              <a:rPr lang="en-US" sz="3000" dirty="0"/>
              <a:t>Ensure appropriate reduction techniques were used</a:t>
            </a:r>
          </a:p>
          <a:p>
            <a:pPr lvl="1"/>
            <a:r>
              <a:rPr lang="en-US" sz="3000" dirty="0"/>
              <a:t>Milestones are being met</a:t>
            </a:r>
          </a:p>
          <a:p>
            <a:pPr lvl="1"/>
            <a:r>
              <a:rPr lang="en-US" sz="3000" dirty="0"/>
              <a:t>Schedule is on track</a:t>
            </a:r>
          </a:p>
          <a:p>
            <a:r>
              <a:rPr lang="en-US" sz="3500" dirty="0"/>
              <a:t>Quantitative, numerical data should be measured</a:t>
            </a:r>
          </a:p>
          <a:p>
            <a:pPr marL="45720" indent="0">
              <a:buNone/>
            </a:pPr>
            <a:r>
              <a:rPr lang="en-US" sz="3500" dirty="0"/>
              <a:t>Can use</a:t>
            </a:r>
          </a:p>
          <a:p>
            <a:pPr lvl="1"/>
            <a:r>
              <a:rPr lang="en-US" sz="3000" dirty="0"/>
              <a:t>Pre-existing water quality monitoring stations </a:t>
            </a:r>
          </a:p>
          <a:p>
            <a:pPr lvl="1"/>
            <a:r>
              <a:rPr lang="en-US" sz="3000" dirty="0"/>
              <a:t>Design new sampling stations</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33810341"/>
              </p:ext>
            </p:extLst>
          </p:nvPr>
        </p:nvGraphicFramePr>
        <p:xfrm>
          <a:off x="5367133" y="1709816"/>
          <a:ext cx="6665843" cy="4115296"/>
        </p:xfrm>
        <a:graphic>
          <a:graphicData uri="http://schemas.openxmlformats.org/drawingml/2006/table">
            <a:tbl>
              <a:tblPr firstRow="1" firstCol="1" bandRow="1" bandCol="1">
                <a:tableStyleId>{2A488322-F2BA-4B5B-9748-0D474271808F}</a:tableStyleId>
              </a:tblPr>
              <a:tblGrid>
                <a:gridCol w="519937">
                  <a:extLst>
                    <a:ext uri="{9D8B030D-6E8A-4147-A177-3AD203B41FA5}">
                      <a16:colId xmlns:a16="http://schemas.microsoft.com/office/drawing/2014/main" val="363884970"/>
                    </a:ext>
                  </a:extLst>
                </a:gridCol>
                <a:gridCol w="2146401">
                  <a:extLst>
                    <a:ext uri="{9D8B030D-6E8A-4147-A177-3AD203B41FA5}">
                      <a16:colId xmlns:a16="http://schemas.microsoft.com/office/drawing/2014/main" val="1720010948"/>
                    </a:ext>
                  </a:extLst>
                </a:gridCol>
                <a:gridCol w="3999505">
                  <a:extLst>
                    <a:ext uri="{9D8B030D-6E8A-4147-A177-3AD203B41FA5}">
                      <a16:colId xmlns:a16="http://schemas.microsoft.com/office/drawing/2014/main" val="2894163787"/>
                    </a:ext>
                  </a:extLst>
                </a:gridCol>
              </a:tblGrid>
              <a:tr h="464738">
                <a:tc>
                  <a:txBody>
                    <a:bodyPr/>
                    <a:lstStyle/>
                    <a:p>
                      <a:pPr marL="0" marR="0">
                        <a:lnSpc>
                          <a:spcPct val="107000"/>
                        </a:lnSpc>
                        <a:spcBef>
                          <a:spcPts val="0"/>
                        </a:spcBef>
                        <a:spcAft>
                          <a:spcPts val="800"/>
                        </a:spcAft>
                      </a:pPr>
                      <a:r>
                        <a:rPr lang="en-US" sz="1800" dirty="0">
                          <a:effectLst/>
                        </a:rPr>
                        <a:t> </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800"/>
                        </a:spcAft>
                      </a:pPr>
                      <a:r>
                        <a:rPr lang="en-US" sz="3200" dirty="0">
                          <a:effectLst>
                            <a:outerShdw blurRad="38100" dist="38100" dir="2700000" algn="tl">
                              <a:srgbClr val="000000">
                                <a:alpha val="43137"/>
                              </a:srgbClr>
                            </a:outerShdw>
                          </a:effectLst>
                        </a:rPr>
                        <a:t>Indicator</a:t>
                      </a:r>
                      <a:endParaRPr lang="en-US" sz="3600" b="1" dirty="0">
                        <a:solidFill>
                          <a:srgbClr val="000000"/>
                        </a:solidFill>
                        <a:effectLst>
                          <a:outerShdw blurRad="38100" dist="38100" dir="2700000" algn="tl">
                            <a:srgbClr val="000000">
                              <a:alpha val="43137"/>
                            </a:srgbClr>
                          </a:outerShdw>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T w="762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800"/>
                        </a:spcAft>
                      </a:pPr>
                      <a:r>
                        <a:rPr lang="en-US" sz="3200" dirty="0">
                          <a:effectLst>
                            <a:outerShdw blurRad="38100" dist="38100" dir="2700000" algn="tl">
                              <a:srgbClr val="000000">
                                <a:alpha val="43137"/>
                              </a:srgbClr>
                            </a:outerShdw>
                          </a:effectLst>
                        </a:rPr>
                        <a:t>Measured by</a:t>
                      </a:r>
                      <a:endParaRPr lang="en-US" sz="3600" b="1" dirty="0">
                        <a:solidFill>
                          <a:srgbClr val="000000"/>
                        </a:solidFill>
                        <a:effectLst>
                          <a:outerShdw blurRad="38100" dist="38100" dir="2700000" algn="tl">
                            <a:srgbClr val="000000">
                              <a:alpha val="43137"/>
                            </a:srgbClr>
                          </a:outerShdw>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16195052"/>
                  </a:ext>
                </a:extLst>
              </a:tr>
              <a:tr h="1636700">
                <a:tc>
                  <a:txBody>
                    <a:bodyPr/>
                    <a:lstStyle/>
                    <a:p>
                      <a:pPr marL="0" marR="0" algn="ctr">
                        <a:lnSpc>
                          <a:spcPct val="107000"/>
                        </a:lnSpc>
                        <a:spcBef>
                          <a:spcPts val="0"/>
                        </a:spcBef>
                        <a:spcAft>
                          <a:spcPts val="800"/>
                        </a:spcAft>
                      </a:pPr>
                      <a:r>
                        <a:rPr lang="en-US" sz="1800">
                          <a:effectLst/>
                        </a:rPr>
                        <a:t>1</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762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800"/>
                        </a:spcAft>
                      </a:pPr>
                      <a:r>
                        <a:rPr lang="en-US" sz="2400" b="1" dirty="0">
                          <a:effectLst/>
                        </a:rPr>
                        <a:t>Water quality parameter </a:t>
                      </a:r>
                      <a:br>
                        <a:rPr lang="en-US" sz="2400" b="1" dirty="0">
                          <a:effectLst/>
                        </a:rPr>
                      </a:br>
                      <a:r>
                        <a:rPr lang="en-US" sz="2000" b="1" dirty="0">
                          <a:effectLst/>
                        </a:rPr>
                        <a:t>(ex: fecal coliform count)</a:t>
                      </a:r>
                      <a:endParaRPr lang="en-US" sz="28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1">
                        <a:lumMod val="95000"/>
                      </a:schemeClr>
                    </a:solidFill>
                  </a:tcPr>
                </a:tc>
                <a:tc>
                  <a:txBody>
                    <a:bodyPr/>
                    <a:lstStyle/>
                    <a:p>
                      <a:pPr marL="0" marR="0">
                        <a:lnSpc>
                          <a:spcPct val="107000"/>
                        </a:lnSpc>
                        <a:spcBef>
                          <a:spcPts val="0"/>
                        </a:spcBef>
                        <a:spcAft>
                          <a:spcPts val="800"/>
                        </a:spcAft>
                      </a:pPr>
                      <a:r>
                        <a:rPr lang="en-US" sz="2400" dirty="0">
                          <a:effectLst/>
                        </a:rPr>
                        <a:t>Comparing numerical before and after measurements of the water quality indicator</a:t>
                      </a:r>
                      <a:endParaRPr lang="en-US" sz="2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R w="76200" cap="flat" cmpd="sng" algn="ctr">
                      <a:solidFill>
                        <a:schemeClr val="tx1"/>
                      </a:solidFill>
                      <a:prstDash val="solid"/>
                      <a:round/>
                      <a:headEnd type="none" w="med" len="med"/>
                      <a:tailEnd type="none" w="med" len="med"/>
                    </a:lnR>
                    <a:solidFill>
                      <a:schemeClr val="tx1">
                        <a:lumMod val="95000"/>
                      </a:schemeClr>
                    </a:solidFill>
                  </a:tcPr>
                </a:tc>
                <a:extLst>
                  <a:ext uri="{0D108BD9-81ED-4DB2-BD59-A6C34878D82A}">
                    <a16:rowId xmlns:a16="http://schemas.microsoft.com/office/drawing/2014/main" val="1776825120"/>
                  </a:ext>
                </a:extLst>
              </a:tr>
              <a:tr h="1535313">
                <a:tc>
                  <a:txBody>
                    <a:bodyPr/>
                    <a:lstStyle/>
                    <a:p>
                      <a:pPr marL="0" marR="0" algn="ctr">
                        <a:lnSpc>
                          <a:spcPct val="107000"/>
                        </a:lnSpc>
                        <a:spcBef>
                          <a:spcPts val="0"/>
                        </a:spcBef>
                        <a:spcAft>
                          <a:spcPts val="800"/>
                        </a:spcAft>
                      </a:pPr>
                      <a:r>
                        <a:rPr lang="en-US" sz="1800" dirty="0">
                          <a:effectLst/>
                        </a:rPr>
                        <a:t>2</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76200" cap="flat" cmpd="sng" algn="ctr">
                      <a:solidFill>
                        <a:schemeClr val="tx1"/>
                      </a:solidFill>
                      <a:prstDash val="solid"/>
                      <a:round/>
                      <a:headEnd type="none" w="med" len="med"/>
                      <a:tailEnd type="none" w="med" len="med"/>
                    </a:lnL>
                    <a:lnB w="762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2400" b="1" dirty="0">
                          <a:effectLst/>
                        </a:rPr>
                        <a:t>Stormwater Runoff Volume</a:t>
                      </a:r>
                      <a:endParaRPr lang="en-US" sz="28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B w="762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nSpc>
                          <a:spcPct val="107000"/>
                        </a:lnSpc>
                        <a:spcBef>
                          <a:spcPts val="0"/>
                        </a:spcBef>
                        <a:spcAft>
                          <a:spcPts val="800"/>
                        </a:spcAft>
                      </a:pPr>
                      <a:r>
                        <a:rPr lang="en-US" sz="2400" dirty="0">
                          <a:effectLst/>
                        </a:rPr>
                        <a:t>Applying stormwater</a:t>
                      </a:r>
                      <a:r>
                        <a:rPr lang="en-US" sz="2400" baseline="0" dirty="0">
                          <a:effectLst/>
                        </a:rPr>
                        <a:t> reduction </a:t>
                      </a:r>
                      <a:r>
                        <a:rPr lang="en-US" sz="2400" dirty="0">
                          <a:effectLst/>
                        </a:rPr>
                        <a:t>techniques and determining how much stormwater is reduced by the techniques as</a:t>
                      </a:r>
                      <a:r>
                        <a:rPr lang="en-US" sz="2400" baseline="0" dirty="0">
                          <a:effectLst/>
                        </a:rPr>
                        <a:t> each new project is installed</a:t>
                      </a:r>
                      <a:endParaRPr lang="en-US" sz="2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R w="76200" cap="flat" cmpd="sng" algn="ctr">
                      <a:solidFill>
                        <a:schemeClr val="tx1"/>
                      </a:solidFill>
                      <a:prstDash val="solid"/>
                      <a:round/>
                      <a:headEnd type="none" w="med" len="med"/>
                      <a:tailEnd type="none" w="med" len="med"/>
                    </a:lnR>
                    <a:lnB w="762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0497522"/>
                  </a:ext>
                </a:extLst>
              </a:tr>
            </a:tbl>
          </a:graphicData>
        </a:graphic>
      </p:graphicFrame>
      <p:sp>
        <p:nvSpPr>
          <p:cNvPr id="6" name="TextBox 5"/>
          <p:cNvSpPr txBox="1"/>
          <p:nvPr/>
        </p:nvSpPr>
        <p:spPr>
          <a:xfrm>
            <a:off x="10850880" y="5799389"/>
            <a:ext cx="1355835" cy="461665"/>
          </a:xfrm>
          <a:prstGeom prst="rect">
            <a:avLst/>
          </a:prstGeom>
          <a:noFill/>
        </p:spPr>
        <p:txBody>
          <a:bodyPr wrap="square" rtlCol="0">
            <a:spAutoFit/>
          </a:bodyPr>
          <a:lstStyle/>
          <a:p>
            <a:r>
              <a:rPr lang="en-US" sz="2400" dirty="0"/>
              <a:t>Example</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5907" y="6606162"/>
            <a:ext cx="1845129" cy="228600"/>
          </a:xfrm>
          <a:prstGeom prst="rect">
            <a:avLst/>
          </a:prstGeom>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171450"/>
            <a:ext cx="9509760" cy="1233424"/>
          </a:xfrm>
        </p:spPr>
        <p:txBody>
          <a:bodyPr/>
          <a:lstStyle/>
          <a:p>
            <a:r>
              <a:rPr lang="en-US" dirty="0"/>
              <a:t>Establish Evaluation Criteria</a:t>
            </a:r>
          </a:p>
        </p:txBody>
      </p:sp>
      <p:sp>
        <p:nvSpPr>
          <p:cNvPr id="3" name="Content Placeholder 2"/>
          <p:cNvSpPr>
            <a:spLocks noGrp="1"/>
          </p:cNvSpPr>
          <p:nvPr>
            <p:ph idx="1"/>
          </p:nvPr>
        </p:nvSpPr>
        <p:spPr>
          <a:xfrm>
            <a:off x="394418" y="1686165"/>
            <a:ext cx="6490914" cy="4595366"/>
          </a:xfrm>
        </p:spPr>
        <p:txBody>
          <a:bodyPr/>
          <a:lstStyle/>
          <a:p>
            <a:r>
              <a:rPr lang="en-US" sz="3600" dirty="0"/>
              <a:t>Criteria to evaluate progress towards meeting watershed objectives</a:t>
            </a:r>
          </a:p>
          <a:p>
            <a:r>
              <a:rPr lang="en-US" sz="3600" dirty="0"/>
              <a:t>Why</a:t>
            </a:r>
          </a:p>
          <a:p>
            <a:pPr marL="974725" lvl="1"/>
            <a:r>
              <a:rPr lang="en-US" sz="3200" dirty="0"/>
              <a:t>Improve </a:t>
            </a:r>
            <a:r>
              <a:rPr lang="en-US" sz="3200" dirty="0" err="1" smtClean="0"/>
              <a:t>effectivness</a:t>
            </a:r>
            <a:r>
              <a:rPr lang="en-US" sz="3200" dirty="0" smtClean="0"/>
              <a:t> </a:t>
            </a:r>
            <a:r>
              <a:rPr lang="en-US" sz="3200" dirty="0"/>
              <a:t>of plan</a:t>
            </a:r>
          </a:p>
          <a:p>
            <a:pPr marL="974725" lvl="1"/>
            <a:r>
              <a:rPr lang="en-US" sz="3200" dirty="0"/>
              <a:t>Improve quality of plan</a:t>
            </a:r>
          </a:p>
          <a:p>
            <a:pPr marL="974725" lvl="1"/>
            <a:r>
              <a:rPr lang="en-US" sz="3200" dirty="0"/>
              <a:t>Meets needs of community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8066471"/>
              </p:ext>
            </p:extLst>
          </p:nvPr>
        </p:nvGraphicFramePr>
        <p:xfrm>
          <a:off x="6363959" y="2128613"/>
          <a:ext cx="5589502" cy="2444983"/>
        </p:xfrm>
        <a:graphic>
          <a:graphicData uri="http://schemas.openxmlformats.org/drawingml/2006/table">
            <a:tbl>
              <a:tblPr firstRow="1" firstCol="1" bandRow="1" bandCol="1">
                <a:tableStyleId>{1FECB4D8-DB02-4DC6-A0A2-4F2EBAE1DC90}</a:tableStyleId>
              </a:tblPr>
              <a:tblGrid>
                <a:gridCol w="2900055">
                  <a:extLst>
                    <a:ext uri="{9D8B030D-6E8A-4147-A177-3AD203B41FA5}">
                      <a16:colId xmlns:a16="http://schemas.microsoft.com/office/drawing/2014/main" val="2653303477"/>
                    </a:ext>
                  </a:extLst>
                </a:gridCol>
                <a:gridCol w="2689447">
                  <a:extLst>
                    <a:ext uri="{9D8B030D-6E8A-4147-A177-3AD203B41FA5}">
                      <a16:colId xmlns:a16="http://schemas.microsoft.com/office/drawing/2014/main" val="1234554147"/>
                    </a:ext>
                  </a:extLst>
                </a:gridCol>
              </a:tblGrid>
              <a:tr h="458586">
                <a:tc>
                  <a:txBody>
                    <a:bodyPr/>
                    <a:lstStyle/>
                    <a:p>
                      <a:pPr marL="0" marR="0" algn="ctr">
                        <a:lnSpc>
                          <a:spcPct val="107000"/>
                        </a:lnSpc>
                        <a:spcBef>
                          <a:spcPts val="0"/>
                        </a:spcBef>
                        <a:spcAft>
                          <a:spcPts val="800"/>
                        </a:spcAft>
                      </a:pPr>
                      <a:r>
                        <a:rPr lang="en-US" sz="2800" dirty="0">
                          <a:effectLst/>
                        </a:rPr>
                        <a:t>Evaluation</a:t>
                      </a:r>
                      <a:endParaRPr lang="en-US" sz="2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2800" dirty="0">
                          <a:effectLst/>
                        </a:rPr>
                        <a:t>Indicator</a:t>
                      </a:r>
                      <a:endParaRPr lang="en-US" sz="2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8503267"/>
                  </a:ext>
                </a:extLst>
              </a:tr>
              <a:tr h="851313">
                <a:tc>
                  <a:txBody>
                    <a:bodyPr/>
                    <a:lstStyle/>
                    <a:p>
                      <a:pPr marL="0" marR="0" algn="ctr">
                        <a:lnSpc>
                          <a:spcPct val="107000"/>
                        </a:lnSpc>
                        <a:spcBef>
                          <a:spcPts val="0"/>
                        </a:spcBef>
                        <a:spcAft>
                          <a:spcPts val="800"/>
                        </a:spcAft>
                      </a:pPr>
                      <a:r>
                        <a:rPr lang="en-US" sz="2000" dirty="0">
                          <a:effectLst/>
                        </a:rPr>
                        <a:t>Mid-course evaluation</a:t>
                      </a:r>
                      <a:endParaRPr lang="en-US" sz="3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solidFill>
                      <a:schemeClr val="tx1"/>
                    </a:solidFill>
                  </a:tcPr>
                </a:tc>
                <a:tc>
                  <a:txBody>
                    <a:bodyPr/>
                    <a:lstStyle/>
                    <a:p>
                      <a:pPr marL="0" marR="0">
                        <a:lnSpc>
                          <a:spcPct val="107000"/>
                        </a:lnSpc>
                        <a:spcBef>
                          <a:spcPts val="0"/>
                        </a:spcBef>
                        <a:spcAft>
                          <a:spcPts val="800"/>
                        </a:spcAft>
                      </a:pPr>
                      <a:r>
                        <a:rPr lang="en-US" sz="2000" dirty="0">
                          <a:effectLst/>
                        </a:rPr>
                        <a:t>Conduct full assessment of plan</a:t>
                      </a:r>
                      <a:endParaRPr lang="en-US" sz="3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solidFill>
                      <a:schemeClr val="tx1"/>
                    </a:solidFill>
                  </a:tcPr>
                </a:tc>
                <a:extLst>
                  <a:ext uri="{0D108BD9-81ED-4DB2-BD59-A6C34878D82A}">
                    <a16:rowId xmlns:a16="http://schemas.microsoft.com/office/drawing/2014/main" val="2404760551"/>
                  </a:ext>
                </a:extLst>
              </a:tr>
              <a:tr h="1135084">
                <a:tc>
                  <a:txBody>
                    <a:bodyPr/>
                    <a:lstStyle/>
                    <a:p>
                      <a:pPr marL="0" marR="0" algn="ctr">
                        <a:lnSpc>
                          <a:spcPct val="107000"/>
                        </a:lnSpc>
                        <a:spcBef>
                          <a:spcPts val="0"/>
                        </a:spcBef>
                        <a:spcAft>
                          <a:spcPts val="800"/>
                        </a:spcAft>
                      </a:pPr>
                      <a:r>
                        <a:rPr lang="en-US" sz="2000" dirty="0">
                          <a:effectLst/>
                        </a:rPr>
                        <a:t>Education and Outreach Evaluation</a:t>
                      </a:r>
                      <a:endParaRPr lang="en-US" sz="3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76200" cap="flat" cmpd="sng" algn="ctr">
                      <a:solidFill>
                        <a:schemeClr val="tx1"/>
                      </a:solidFill>
                      <a:prstDash val="solid"/>
                      <a:round/>
                      <a:headEnd type="none" w="med" len="med"/>
                      <a:tailEnd type="none" w="med" len="med"/>
                    </a:lnL>
                    <a:lnB w="76200" cap="flat" cmpd="sng" algn="ctr">
                      <a:solidFill>
                        <a:schemeClr val="tx1"/>
                      </a:solidFill>
                      <a:prstDash val="solid"/>
                      <a:round/>
                      <a:headEnd type="none" w="med" len="med"/>
                      <a:tailEnd type="none" w="med" len="med"/>
                    </a:lnB>
                    <a:solidFill>
                      <a:schemeClr val="tx1"/>
                    </a:solidFill>
                  </a:tcPr>
                </a:tc>
                <a:tc>
                  <a:txBody>
                    <a:bodyPr/>
                    <a:lstStyle/>
                    <a:p>
                      <a:pPr marL="0" marR="0">
                        <a:lnSpc>
                          <a:spcPct val="107000"/>
                        </a:lnSpc>
                        <a:spcBef>
                          <a:spcPts val="0"/>
                        </a:spcBef>
                        <a:spcAft>
                          <a:spcPts val="800"/>
                        </a:spcAft>
                      </a:pPr>
                      <a:r>
                        <a:rPr lang="en-US" sz="2000" dirty="0">
                          <a:effectLst/>
                        </a:rPr>
                        <a:t>Full evaluation of Education and Outreach success</a:t>
                      </a:r>
                      <a:endParaRPr lang="en-US" sz="3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R w="76200" cap="flat" cmpd="sng" algn="ctr">
                      <a:solidFill>
                        <a:schemeClr val="tx1"/>
                      </a:solidFill>
                      <a:prstDash val="solid"/>
                      <a:round/>
                      <a:headEnd type="none" w="med" len="med"/>
                      <a:tailEnd type="none" w="med" len="med"/>
                    </a:lnR>
                    <a:lnB w="762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970830395"/>
                  </a:ext>
                </a:extLst>
              </a:tr>
            </a:tbl>
          </a:graphicData>
        </a:graphic>
      </p:graphicFrame>
      <p:sp>
        <p:nvSpPr>
          <p:cNvPr id="8" name="TextBox 7"/>
          <p:cNvSpPr txBox="1"/>
          <p:nvPr/>
        </p:nvSpPr>
        <p:spPr>
          <a:xfrm>
            <a:off x="10850880" y="4573596"/>
            <a:ext cx="1355835" cy="461665"/>
          </a:xfrm>
          <a:prstGeom prst="rect">
            <a:avLst/>
          </a:prstGeom>
          <a:noFill/>
        </p:spPr>
        <p:txBody>
          <a:bodyPr wrap="square" rtlCol="0">
            <a:spAutoFit/>
          </a:bodyPr>
          <a:lstStyle/>
          <a:p>
            <a:r>
              <a:rPr lang="en-US" sz="2400" dirty="0"/>
              <a:t>Example</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5907" y="6606162"/>
            <a:ext cx="1845129" cy="228600"/>
          </a:xfrm>
          <a:prstGeom prst="rect">
            <a:avLst/>
          </a:prstGeom>
        </p:spPr>
      </p:pic>
    </p:spTree>
    <p:extLst>
      <p:ext uri="{BB962C8B-B14F-4D97-AF65-F5344CB8AC3E}">
        <p14:creationId xmlns:p14="http://schemas.microsoft.com/office/powerpoint/2010/main" val="1457069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 Milestones</a:t>
            </a:r>
          </a:p>
        </p:txBody>
      </p:sp>
      <p:sp>
        <p:nvSpPr>
          <p:cNvPr id="3" name="Content Placeholder 2"/>
          <p:cNvSpPr>
            <a:spLocks noGrp="1"/>
          </p:cNvSpPr>
          <p:nvPr>
            <p:ph idx="1"/>
          </p:nvPr>
        </p:nvSpPr>
        <p:spPr>
          <a:xfrm>
            <a:off x="1025810" y="1642296"/>
            <a:ext cx="4365997" cy="4127627"/>
          </a:xfrm>
        </p:spPr>
        <p:txBody>
          <a:bodyPr/>
          <a:lstStyle/>
          <a:p>
            <a:r>
              <a:rPr lang="en-US" dirty="0"/>
              <a:t>Show progress through the life of the plan</a:t>
            </a:r>
          </a:p>
          <a:p>
            <a:r>
              <a:rPr lang="en-US" dirty="0"/>
              <a:t>Specific, measurable and achievable</a:t>
            </a:r>
          </a:p>
        </p:txBody>
      </p:sp>
      <p:sp>
        <p:nvSpPr>
          <p:cNvPr id="6" name="Folded Corner 5"/>
          <p:cNvSpPr/>
          <p:nvPr/>
        </p:nvSpPr>
        <p:spPr>
          <a:xfrm>
            <a:off x="5583621" y="1683681"/>
            <a:ext cx="6101255" cy="3371138"/>
          </a:xfrm>
          <a:prstGeom prst="foldedCorner">
            <a:avLst/>
          </a:prstGeom>
          <a:ln w="571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lvl="0"/>
            <a:endParaRPr lang="en-US" sz="2800" dirty="0"/>
          </a:p>
          <a:p>
            <a:pPr lvl="0"/>
            <a:r>
              <a:rPr lang="en-US" sz="2800" dirty="0"/>
              <a:t>Examples</a:t>
            </a:r>
          </a:p>
          <a:p>
            <a:pPr marL="285750" lvl="0" indent="-285750">
              <a:buFont typeface="Arial" panose="020B0604020202020204" pitchFamily="34" charset="0"/>
              <a:buChar char="•"/>
            </a:pPr>
            <a:r>
              <a:rPr lang="en-US" sz="2800" dirty="0"/>
              <a:t># gallons reduced</a:t>
            </a:r>
          </a:p>
          <a:p>
            <a:pPr marL="285750" lvl="0" indent="-285750">
              <a:buFont typeface="Arial" panose="020B0604020202020204" pitchFamily="34" charset="0"/>
              <a:buChar char="•"/>
            </a:pPr>
            <a:r>
              <a:rPr lang="en-US" sz="2800" dirty="0"/>
              <a:t># shellfish harvesting areas reopened</a:t>
            </a:r>
          </a:p>
          <a:p>
            <a:pPr marL="285750" lvl="0" indent="-285750">
              <a:buFont typeface="Arial" panose="020B0604020202020204" pitchFamily="34" charset="0"/>
              <a:buChar char="•"/>
            </a:pPr>
            <a:r>
              <a:rPr lang="en-US" sz="2800" dirty="0"/>
              <a:t># acres no longer impaired</a:t>
            </a:r>
          </a:p>
          <a:p>
            <a:pPr marL="285750" lvl="0" indent="-285750">
              <a:buFont typeface="Arial" panose="020B0604020202020204" pitchFamily="34" charset="0"/>
              <a:buChar char="•"/>
            </a:pPr>
            <a:r>
              <a:rPr lang="en-US" sz="2800" dirty="0"/>
              <a:t># community members educated</a:t>
            </a:r>
            <a:endParaRPr lang="en-US" sz="2400" dirty="0"/>
          </a:p>
          <a:p>
            <a:pPr algn="ct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5907" y="6606162"/>
            <a:ext cx="1845129" cy="228600"/>
          </a:xfrm>
          <a:prstGeom prst="rect">
            <a:avLst/>
          </a:prstGeom>
        </p:spPr>
      </p:pic>
    </p:spTree>
    <p:extLst>
      <p:ext uri="{BB962C8B-B14F-4D97-AF65-F5344CB8AC3E}">
        <p14:creationId xmlns:p14="http://schemas.microsoft.com/office/powerpoint/2010/main" val="283580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Implementation Budget</a:t>
            </a:r>
          </a:p>
        </p:txBody>
      </p:sp>
      <p:sp>
        <p:nvSpPr>
          <p:cNvPr id="3" name="Content Placeholder 2"/>
          <p:cNvSpPr>
            <a:spLocks noGrp="1"/>
          </p:cNvSpPr>
          <p:nvPr>
            <p:ph idx="1"/>
          </p:nvPr>
        </p:nvSpPr>
        <p:spPr>
          <a:xfrm>
            <a:off x="565868" y="1496923"/>
            <a:ext cx="9509760" cy="4655001"/>
          </a:xfrm>
        </p:spPr>
        <p:txBody>
          <a:bodyPr>
            <a:normAutofit lnSpcReduction="10000"/>
          </a:bodyPr>
          <a:lstStyle/>
          <a:p>
            <a:pPr marL="45720" indent="0">
              <a:buNone/>
            </a:pPr>
            <a:r>
              <a:rPr lang="en-US" dirty="0"/>
              <a:t>Consider</a:t>
            </a:r>
          </a:p>
          <a:p>
            <a:pPr marL="914400" lvl="1"/>
            <a:r>
              <a:rPr lang="en-US" dirty="0"/>
              <a:t>Permitting Fees</a:t>
            </a:r>
          </a:p>
          <a:p>
            <a:pPr marL="914400" lvl="1"/>
            <a:r>
              <a:rPr lang="en-US" dirty="0"/>
              <a:t>Staffing and Labor</a:t>
            </a:r>
          </a:p>
          <a:p>
            <a:pPr marL="914400" lvl="1"/>
            <a:r>
              <a:rPr lang="en-US" dirty="0"/>
              <a:t>Equipment</a:t>
            </a:r>
          </a:p>
          <a:p>
            <a:pPr marL="914400" lvl="1"/>
            <a:r>
              <a:rPr lang="en-US" dirty="0"/>
              <a:t>Education </a:t>
            </a:r>
            <a:r>
              <a:rPr lang="en-US" dirty="0" smtClean="0"/>
              <a:t>Activities</a:t>
            </a:r>
          </a:p>
          <a:p>
            <a:pPr marL="914400" lvl="1"/>
            <a:r>
              <a:rPr lang="en-US" dirty="0" smtClean="0"/>
              <a:t>Maintenance</a:t>
            </a:r>
            <a:endParaRPr lang="en-US" dirty="0"/>
          </a:p>
          <a:p>
            <a:pPr marL="914400" lvl="1"/>
            <a:r>
              <a:rPr lang="en-US" dirty="0"/>
              <a:t>Outsourced Work</a:t>
            </a:r>
          </a:p>
          <a:p>
            <a:r>
              <a:rPr lang="en-US" dirty="0"/>
              <a:t>Identify Technical Needs</a:t>
            </a:r>
          </a:p>
          <a:p>
            <a:r>
              <a:rPr lang="en-US" dirty="0"/>
              <a:t>Identify Funding Resources and Opportunities</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210918" y="1749261"/>
            <a:ext cx="5660516" cy="3406063"/>
          </a:xfrm>
          <a:prstGeom prst="snip2DiagRect">
            <a:avLst/>
          </a:prstGeom>
          <a:solidFill>
            <a:srgbClr val="FFFFFF">
              <a:shade val="85000"/>
            </a:srgbClr>
          </a:solidFill>
          <a:ln w="88900" cap="sq">
            <a:solidFill>
              <a:schemeClr val="accent3"/>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5907" y="6606162"/>
            <a:ext cx="1845129" cy="228600"/>
          </a:xfrm>
          <a:prstGeom prst="rect">
            <a:avLst/>
          </a:prstGeom>
        </p:spPr>
      </p:pic>
    </p:spTree>
    <p:extLst>
      <p:ext uri="{BB962C8B-B14F-4D97-AF65-F5344CB8AC3E}">
        <p14:creationId xmlns:p14="http://schemas.microsoft.com/office/powerpoint/2010/main" val="3971933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Schedule</a:t>
            </a:r>
          </a:p>
        </p:txBody>
      </p:sp>
      <p:sp>
        <p:nvSpPr>
          <p:cNvPr id="3" name="Content Placeholder 2"/>
          <p:cNvSpPr>
            <a:spLocks noGrp="1"/>
          </p:cNvSpPr>
          <p:nvPr>
            <p:ph idx="1"/>
          </p:nvPr>
        </p:nvSpPr>
        <p:spPr>
          <a:xfrm>
            <a:off x="2076616" y="1566895"/>
            <a:ext cx="8498619" cy="4655000"/>
          </a:xfrm>
        </p:spPr>
        <p:txBody>
          <a:bodyPr>
            <a:normAutofit/>
          </a:bodyPr>
          <a:lstStyle/>
          <a:p>
            <a:pPr marL="45720" indent="0">
              <a:buNone/>
            </a:pPr>
            <a:r>
              <a:rPr lang="en-US" dirty="0"/>
              <a:t>Include</a:t>
            </a:r>
          </a:p>
          <a:p>
            <a:pPr lvl="1"/>
            <a:r>
              <a:rPr lang="en-US" dirty="0" smtClean="0"/>
              <a:t>Each actions </a:t>
            </a:r>
            <a:r>
              <a:rPr lang="en-US" dirty="0"/>
              <a:t>that needs to be completed</a:t>
            </a:r>
          </a:p>
          <a:p>
            <a:pPr lvl="1"/>
            <a:r>
              <a:rPr lang="en-US" dirty="0"/>
              <a:t>Partner who is responsible for completing the </a:t>
            </a:r>
            <a:r>
              <a:rPr lang="en-US" dirty="0" smtClean="0"/>
              <a:t>action</a:t>
            </a:r>
            <a:endParaRPr lang="en-US" dirty="0"/>
          </a:p>
          <a:p>
            <a:pPr lvl="1"/>
            <a:r>
              <a:rPr lang="en-US" dirty="0"/>
              <a:t>Time frame to complete the action</a:t>
            </a:r>
          </a:p>
          <a:p>
            <a:pPr lvl="1"/>
            <a:r>
              <a:rPr lang="en-US" dirty="0"/>
              <a:t>Maintenance schedule</a:t>
            </a:r>
          </a:p>
          <a:p>
            <a:pPr lvl="1"/>
            <a:r>
              <a:rPr lang="en-US" dirty="0"/>
              <a:t>Cost</a:t>
            </a:r>
          </a:p>
          <a:p>
            <a:pPr lvl="1"/>
            <a:r>
              <a:rPr lang="en-US" dirty="0"/>
              <a:t>Funding source</a:t>
            </a:r>
          </a:p>
          <a:p>
            <a:pPr lvl="1"/>
            <a:r>
              <a:rPr lang="en-US" dirty="0"/>
              <a:t>Indicator of success</a:t>
            </a:r>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5907" y="6606162"/>
            <a:ext cx="1845129" cy="228600"/>
          </a:xfrm>
          <a:prstGeom prst="rect">
            <a:avLst/>
          </a:prstGeom>
        </p:spPr>
      </p:pic>
    </p:spTree>
    <p:extLst>
      <p:ext uri="{BB962C8B-B14F-4D97-AF65-F5344CB8AC3E}">
        <p14:creationId xmlns:p14="http://schemas.microsoft.com/office/powerpoint/2010/main" val="414858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7756727"/>
              </p:ext>
            </p:extLst>
          </p:nvPr>
        </p:nvGraphicFramePr>
        <p:xfrm>
          <a:off x="318050" y="377688"/>
          <a:ext cx="11509516" cy="6140615"/>
        </p:xfrm>
        <a:graphic>
          <a:graphicData uri="http://schemas.openxmlformats.org/drawingml/2006/table">
            <a:tbl>
              <a:tblPr firstRow="1" firstCol="1" bandRow="1" bandCol="1">
                <a:tableStyleId>{B301B821-A1FF-4177-AEE7-76D212191A09}</a:tableStyleId>
              </a:tblPr>
              <a:tblGrid>
                <a:gridCol w="1643559">
                  <a:extLst>
                    <a:ext uri="{9D8B030D-6E8A-4147-A177-3AD203B41FA5}">
                      <a16:colId xmlns:a16="http://schemas.microsoft.com/office/drawing/2014/main" val="83144098"/>
                    </a:ext>
                  </a:extLst>
                </a:gridCol>
                <a:gridCol w="1643559">
                  <a:extLst>
                    <a:ext uri="{9D8B030D-6E8A-4147-A177-3AD203B41FA5}">
                      <a16:colId xmlns:a16="http://schemas.microsoft.com/office/drawing/2014/main" val="3760002662"/>
                    </a:ext>
                  </a:extLst>
                </a:gridCol>
                <a:gridCol w="1643559">
                  <a:extLst>
                    <a:ext uri="{9D8B030D-6E8A-4147-A177-3AD203B41FA5}">
                      <a16:colId xmlns:a16="http://schemas.microsoft.com/office/drawing/2014/main" val="3727132106"/>
                    </a:ext>
                  </a:extLst>
                </a:gridCol>
                <a:gridCol w="1643559">
                  <a:extLst>
                    <a:ext uri="{9D8B030D-6E8A-4147-A177-3AD203B41FA5}">
                      <a16:colId xmlns:a16="http://schemas.microsoft.com/office/drawing/2014/main" val="899584370"/>
                    </a:ext>
                  </a:extLst>
                </a:gridCol>
                <a:gridCol w="1643559">
                  <a:extLst>
                    <a:ext uri="{9D8B030D-6E8A-4147-A177-3AD203B41FA5}">
                      <a16:colId xmlns:a16="http://schemas.microsoft.com/office/drawing/2014/main" val="3199795280"/>
                    </a:ext>
                  </a:extLst>
                </a:gridCol>
                <a:gridCol w="1643559">
                  <a:extLst>
                    <a:ext uri="{9D8B030D-6E8A-4147-A177-3AD203B41FA5}">
                      <a16:colId xmlns:a16="http://schemas.microsoft.com/office/drawing/2014/main" val="4004054542"/>
                    </a:ext>
                  </a:extLst>
                </a:gridCol>
                <a:gridCol w="1648162">
                  <a:extLst>
                    <a:ext uri="{9D8B030D-6E8A-4147-A177-3AD203B41FA5}">
                      <a16:colId xmlns:a16="http://schemas.microsoft.com/office/drawing/2014/main" val="1155642951"/>
                    </a:ext>
                  </a:extLst>
                </a:gridCol>
              </a:tblGrid>
              <a:tr h="1070454">
                <a:tc gridSpan="7">
                  <a:txBody>
                    <a:bodyPr/>
                    <a:lstStyle/>
                    <a:p>
                      <a:pPr marL="0" marR="0" algn="r">
                        <a:lnSpc>
                          <a:spcPct val="107000"/>
                        </a:lnSpc>
                        <a:spcBef>
                          <a:spcPts val="0"/>
                        </a:spcBef>
                        <a:spcAft>
                          <a:spcPts val="0"/>
                        </a:spcAft>
                      </a:pPr>
                      <a:r>
                        <a:rPr lang="en-US" sz="1600" dirty="0">
                          <a:solidFill>
                            <a:schemeClr val="bg1"/>
                          </a:solidFill>
                          <a:effectLst/>
                        </a:rPr>
                        <a:t>Primary Goal: Reduce stormwater runoff volume to restore water quality</a:t>
                      </a:r>
                      <a:endParaRPr lang="en-US" sz="2400" dirty="0">
                        <a:solidFill>
                          <a:schemeClr val="bg1"/>
                        </a:solidFill>
                        <a:effectLst/>
                      </a:endParaRPr>
                    </a:p>
                    <a:p>
                      <a:pPr marL="0" marR="0">
                        <a:lnSpc>
                          <a:spcPct val="107000"/>
                        </a:lnSpc>
                        <a:spcBef>
                          <a:spcPts val="0"/>
                        </a:spcBef>
                        <a:spcAft>
                          <a:spcPts val="0"/>
                        </a:spcAft>
                      </a:pPr>
                      <a:r>
                        <a:rPr lang="en-US" sz="2800" dirty="0">
                          <a:solidFill>
                            <a:schemeClr val="bg1"/>
                          </a:solidFill>
                          <a:effectLst/>
                        </a:rPr>
                        <a:t>Objective 3</a:t>
                      </a:r>
                      <a:endParaRPr lang="en-US" sz="2400" dirty="0">
                        <a:solidFill>
                          <a:schemeClr val="bg1"/>
                        </a:solidFill>
                        <a:effectLst/>
                      </a:endParaRPr>
                    </a:p>
                    <a:p>
                      <a:pPr marL="0" marR="0" algn="l">
                        <a:lnSpc>
                          <a:spcPct val="107000"/>
                        </a:lnSpc>
                        <a:spcBef>
                          <a:spcPts val="0"/>
                        </a:spcBef>
                        <a:spcAft>
                          <a:spcPts val="0"/>
                        </a:spcAft>
                      </a:pPr>
                      <a:r>
                        <a:rPr lang="en-US" sz="2000" dirty="0">
                          <a:solidFill>
                            <a:schemeClr val="bg1"/>
                          </a:solidFill>
                          <a:effectLst/>
                        </a:rPr>
                        <a:t>Reduce the transport of bacteria from land to water by reducing the volume of stormwater runoff. </a:t>
                      </a:r>
                      <a:endParaRPr lang="en-US" sz="24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B w="76200" cap="flat" cmpd="sng" algn="ctr">
                      <a:solidFill>
                        <a:schemeClr val="tx1"/>
                      </a:solidFill>
                      <a:prstDash val="solid"/>
                      <a:round/>
                      <a:headEnd type="none" w="med" len="med"/>
                      <a:tailEnd type="none" w="med" len="med"/>
                    </a:lnB>
                    <a:solidFill>
                      <a:schemeClr val="tx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0673527"/>
                  </a:ext>
                </a:extLst>
              </a:tr>
              <a:tr h="535259">
                <a:tc>
                  <a:txBody>
                    <a:bodyPr/>
                    <a:lstStyle/>
                    <a:p>
                      <a:pPr marL="0" marR="0" algn="ctr">
                        <a:lnSpc>
                          <a:spcPct val="107000"/>
                        </a:lnSpc>
                        <a:spcBef>
                          <a:spcPts val="0"/>
                        </a:spcBef>
                        <a:spcAft>
                          <a:spcPts val="800"/>
                        </a:spcAft>
                      </a:pPr>
                      <a:r>
                        <a:rPr lang="en-US" sz="1800" b="1" dirty="0">
                          <a:solidFill>
                            <a:schemeClr val="tx1"/>
                          </a:solidFill>
                          <a:effectLst/>
                        </a:rPr>
                        <a:t>Action</a:t>
                      </a:r>
                      <a:endParaRPr lang="en-US" sz="1800" b="1"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7000"/>
                        </a:lnSpc>
                        <a:spcBef>
                          <a:spcPts val="0"/>
                        </a:spcBef>
                        <a:spcAft>
                          <a:spcPts val="800"/>
                        </a:spcAft>
                      </a:pPr>
                      <a:r>
                        <a:rPr lang="en-US" sz="1800" b="1" dirty="0">
                          <a:solidFill>
                            <a:schemeClr val="tx1"/>
                          </a:solidFill>
                          <a:effectLst/>
                        </a:rPr>
                        <a:t>Partner</a:t>
                      </a:r>
                      <a:endParaRPr lang="en-US" sz="1800" b="1"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7000"/>
                        </a:lnSpc>
                        <a:spcBef>
                          <a:spcPts val="0"/>
                        </a:spcBef>
                        <a:spcAft>
                          <a:spcPts val="800"/>
                        </a:spcAft>
                      </a:pPr>
                      <a:r>
                        <a:rPr lang="en-US" sz="1800" b="1">
                          <a:solidFill>
                            <a:schemeClr val="tx1"/>
                          </a:solidFill>
                          <a:effectLst/>
                        </a:rPr>
                        <a:t>Time</a:t>
                      </a:r>
                      <a:endParaRPr lang="en-US" sz="1800" b="1">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7000"/>
                        </a:lnSpc>
                        <a:spcBef>
                          <a:spcPts val="0"/>
                        </a:spcBef>
                        <a:spcAft>
                          <a:spcPts val="800"/>
                        </a:spcAft>
                      </a:pPr>
                      <a:r>
                        <a:rPr lang="en-US" sz="1800" b="1">
                          <a:solidFill>
                            <a:schemeClr val="tx1"/>
                          </a:solidFill>
                          <a:effectLst/>
                        </a:rPr>
                        <a:t>Maintenance Schedule</a:t>
                      </a:r>
                      <a:endParaRPr lang="en-US" sz="1800" b="1">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7000"/>
                        </a:lnSpc>
                        <a:spcBef>
                          <a:spcPts val="0"/>
                        </a:spcBef>
                        <a:spcAft>
                          <a:spcPts val="800"/>
                        </a:spcAft>
                      </a:pPr>
                      <a:r>
                        <a:rPr lang="en-US" sz="1800" b="1">
                          <a:solidFill>
                            <a:schemeClr val="tx1"/>
                          </a:solidFill>
                          <a:effectLst/>
                        </a:rPr>
                        <a:t>Cost</a:t>
                      </a:r>
                      <a:endParaRPr lang="en-US" sz="1800" b="1">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7000"/>
                        </a:lnSpc>
                        <a:spcBef>
                          <a:spcPts val="0"/>
                        </a:spcBef>
                        <a:spcAft>
                          <a:spcPts val="800"/>
                        </a:spcAft>
                      </a:pPr>
                      <a:r>
                        <a:rPr lang="en-US" sz="1800" b="1" dirty="0">
                          <a:solidFill>
                            <a:schemeClr val="tx1"/>
                          </a:solidFill>
                          <a:effectLst/>
                        </a:rPr>
                        <a:t>Funding Source</a:t>
                      </a:r>
                      <a:endParaRPr lang="en-US" sz="1800" b="1"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7000"/>
                        </a:lnSpc>
                        <a:spcBef>
                          <a:spcPts val="0"/>
                        </a:spcBef>
                        <a:spcAft>
                          <a:spcPts val="800"/>
                        </a:spcAft>
                      </a:pPr>
                      <a:r>
                        <a:rPr lang="en-US" sz="1800" b="1" dirty="0">
                          <a:solidFill>
                            <a:schemeClr val="tx1"/>
                          </a:solidFill>
                          <a:effectLst/>
                        </a:rPr>
                        <a:t>Indicator</a:t>
                      </a:r>
                      <a:endParaRPr lang="en-US" sz="1800" b="1"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64591018"/>
                  </a:ext>
                </a:extLst>
              </a:tr>
              <a:tr h="267630">
                <a:tc gridSpan="7">
                  <a:txBody>
                    <a:bodyPr/>
                    <a:lstStyle/>
                    <a:p>
                      <a:pPr marL="0" marR="0">
                        <a:lnSpc>
                          <a:spcPct val="107000"/>
                        </a:lnSpc>
                        <a:spcBef>
                          <a:spcPts val="0"/>
                        </a:spcBef>
                        <a:spcAft>
                          <a:spcPts val="800"/>
                        </a:spcAft>
                      </a:pPr>
                      <a:r>
                        <a:rPr lang="en-US" sz="2400" dirty="0">
                          <a:solidFill>
                            <a:schemeClr val="tx1"/>
                          </a:solidFill>
                          <a:effectLst/>
                        </a:rPr>
                        <a:t>Action 1: Install downspout retrofits at public buildings with educational signage</a:t>
                      </a:r>
                      <a:endParaRPr lang="en-US" sz="36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lnT w="76200" cap="flat" cmpd="sng" algn="ctr">
                      <a:solidFill>
                        <a:schemeClr val="tx1"/>
                      </a:solidFill>
                      <a:prstDash val="solid"/>
                      <a:round/>
                      <a:headEnd type="none" w="med" len="med"/>
                      <a:tailEnd type="none" w="med" len="med"/>
                    </a:lnT>
                    <a:solidFill>
                      <a:schemeClr val="accent2">
                        <a:lumMod val="2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75792188"/>
                  </a:ext>
                </a:extLst>
              </a:tr>
              <a:tr h="1935737">
                <a:tc>
                  <a:txBody>
                    <a:bodyPr/>
                    <a:lstStyle/>
                    <a:p>
                      <a:pPr marL="0" marR="0" algn="ctr">
                        <a:lnSpc>
                          <a:spcPct val="107000"/>
                        </a:lnSpc>
                        <a:spcBef>
                          <a:spcPts val="0"/>
                        </a:spcBef>
                        <a:spcAft>
                          <a:spcPts val="800"/>
                        </a:spcAft>
                      </a:pPr>
                      <a:r>
                        <a:rPr lang="en-US" sz="1800" dirty="0">
                          <a:effectLst/>
                        </a:rPr>
                        <a:t>Install downspout retrofits at public buildings</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800" dirty="0">
                          <a:effectLst/>
                        </a:rPr>
                        <a:t>Town Hall</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800" dirty="0">
                          <a:effectLst/>
                        </a:rPr>
                        <a:t>Year 3</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800" dirty="0">
                          <a:effectLst/>
                        </a:rPr>
                        <a:t>Once a year, check for wear. Include as part of building’s regular inspections</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800" dirty="0">
                          <a:effectLst/>
                        </a:rPr>
                        <a:t>$1,000; installed by volunteers</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800">
                          <a:effectLst/>
                        </a:rPr>
                        <a:t>Town Hall</a:t>
                      </a:r>
                      <a:endParaRPr lang="en-US" sz="32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800" dirty="0">
                          <a:effectLst/>
                        </a:rPr>
                        <a:t># of 23 retrofits installed</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729905406"/>
                  </a:ext>
                </a:extLst>
              </a:tr>
              <a:tr h="1935737">
                <a:tc>
                  <a:txBody>
                    <a:bodyPr/>
                    <a:lstStyle/>
                    <a:p>
                      <a:pPr marL="0" marR="0" algn="ctr">
                        <a:lnSpc>
                          <a:spcPct val="107000"/>
                        </a:lnSpc>
                        <a:spcBef>
                          <a:spcPts val="0"/>
                        </a:spcBef>
                        <a:spcAft>
                          <a:spcPts val="800"/>
                        </a:spcAft>
                      </a:pPr>
                      <a:r>
                        <a:rPr lang="en-US" sz="1800">
                          <a:effectLst/>
                        </a:rPr>
                        <a:t>Install Education signage for downspout retrofits</a:t>
                      </a:r>
                      <a:endParaRPr lang="en-US" sz="32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1"/>
                    </a:solidFill>
                  </a:tcPr>
                </a:tc>
                <a:tc>
                  <a:txBody>
                    <a:bodyPr/>
                    <a:lstStyle/>
                    <a:p>
                      <a:pPr marL="0" marR="0">
                        <a:lnSpc>
                          <a:spcPct val="107000"/>
                        </a:lnSpc>
                        <a:spcBef>
                          <a:spcPts val="0"/>
                        </a:spcBef>
                        <a:spcAft>
                          <a:spcPts val="800"/>
                        </a:spcAft>
                      </a:pPr>
                      <a:r>
                        <a:rPr lang="en-US" sz="1800">
                          <a:effectLst/>
                        </a:rPr>
                        <a:t>Town Hall</a:t>
                      </a:r>
                      <a:endParaRPr lang="en-US" sz="32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1"/>
                    </a:solidFill>
                  </a:tcPr>
                </a:tc>
                <a:tc>
                  <a:txBody>
                    <a:bodyPr/>
                    <a:lstStyle/>
                    <a:p>
                      <a:pPr marL="0" marR="0">
                        <a:lnSpc>
                          <a:spcPct val="107000"/>
                        </a:lnSpc>
                        <a:spcBef>
                          <a:spcPts val="0"/>
                        </a:spcBef>
                        <a:spcAft>
                          <a:spcPts val="800"/>
                        </a:spcAft>
                      </a:pPr>
                      <a:r>
                        <a:rPr lang="en-US" sz="1800" dirty="0">
                          <a:effectLst/>
                        </a:rPr>
                        <a:t>Year 3</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1"/>
                    </a:solidFill>
                  </a:tcPr>
                </a:tc>
                <a:tc>
                  <a:txBody>
                    <a:bodyPr/>
                    <a:lstStyle/>
                    <a:p>
                      <a:pPr marL="0" marR="0">
                        <a:lnSpc>
                          <a:spcPct val="107000"/>
                        </a:lnSpc>
                        <a:spcBef>
                          <a:spcPts val="0"/>
                        </a:spcBef>
                        <a:spcAft>
                          <a:spcPts val="800"/>
                        </a:spcAft>
                      </a:pPr>
                      <a:r>
                        <a:rPr lang="en-US" sz="1800">
                          <a:effectLst/>
                        </a:rPr>
                        <a:t>Once a year, check for wear. Include as part of building’s regular inspections</a:t>
                      </a:r>
                      <a:endParaRPr lang="en-US" sz="32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1"/>
                    </a:solidFill>
                  </a:tcPr>
                </a:tc>
                <a:tc>
                  <a:txBody>
                    <a:bodyPr/>
                    <a:lstStyle/>
                    <a:p>
                      <a:pPr marL="0" marR="0">
                        <a:lnSpc>
                          <a:spcPct val="107000"/>
                        </a:lnSpc>
                        <a:spcBef>
                          <a:spcPts val="0"/>
                        </a:spcBef>
                        <a:spcAft>
                          <a:spcPts val="800"/>
                        </a:spcAft>
                      </a:pPr>
                      <a:r>
                        <a:rPr lang="en-US" sz="1800" dirty="0">
                          <a:effectLst/>
                        </a:rPr>
                        <a:t>$1,000; designed and installed by contractor</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1"/>
                    </a:solidFill>
                  </a:tcPr>
                </a:tc>
                <a:tc>
                  <a:txBody>
                    <a:bodyPr/>
                    <a:lstStyle/>
                    <a:p>
                      <a:pPr marL="0" marR="0">
                        <a:lnSpc>
                          <a:spcPct val="107000"/>
                        </a:lnSpc>
                        <a:spcBef>
                          <a:spcPts val="0"/>
                        </a:spcBef>
                        <a:spcAft>
                          <a:spcPts val="800"/>
                        </a:spcAft>
                      </a:pPr>
                      <a:r>
                        <a:rPr lang="en-US" sz="1800" dirty="0">
                          <a:effectLst/>
                        </a:rPr>
                        <a:t>Grant</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1"/>
                    </a:solidFill>
                  </a:tcPr>
                </a:tc>
                <a:tc>
                  <a:txBody>
                    <a:bodyPr/>
                    <a:lstStyle/>
                    <a:p>
                      <a:pPr marL="0" marR="0">
                        <a:lnSpc>
                          <a:spcPct val="107000"/>
                        </a:lnSpc>
                        <a:spcBef>
                          <a:spcPts val="0"/>
                        </a:spcBef>
                        <a:spcAft>
                          <a:spcPts val="800"/>
                        </a:spcAft>
                      </a:pPr>
                      <a:r>
                        <a:rPr lang="en-US" sz="1800" dirty="0">
                          <a:effectLst/>
                        </a:rPr>
                        <a:t># of 5 signs installed at: </a:t>
                      </a:r>
                      <a:endParaRPr lang="en-US" sz="32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rPr>
                        <a:t>Town Hall</a:t>
                      </a:r>
                      <a:endParaRPr lang="en-US" sz="32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rPr>
                        <a:t>Library</a:t>
                      </a:r>
                      <a:endParaRPr lang="en-US" sz="32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rPr>
                        <a:t>Com Center</a:t>
                      </a:r>
                      <a:endParaRPr lang="en-US" sz="32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rPr>
                        <a:t>Park 1</a:t>
                      </a:r>
                      <a:endParaRPr lang="en-US" sz="3200" dirty="0">
                        <a:effectLst/>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rPr>
                        <a:t>Park 2</a:t>
                      </a:r>
                      <a:endParaRPr lang="en-US" sz="3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114270576"/>
                  </a:ext>
                </a:extLst>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5907" y="6606162"/>
            <a:ext cx="1845129" cy="228600"/>
          </a:xfrm>
          <a:prstGeom prst="rect">
            <a:avLst/>
          </a:prstGeom>
        </p:spPr>
      </p:pic>
    </p:spTree>
    <p:extLst>
      <p:ext uri="{BB962C8B-B14F-4D97-AF65-F5344CB8AC3E}">
        <p14:creationId xmlns:p14="http://schemas.microsoft.com/office/powerpoint/2010/main" val="104198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the Plan</a:t>
            </a:r>
          </a:p>
        </p:txBody>
      </p:sp>
      <p:sp>
        <p:nvSpPr>
          <p:cNvPr id="3" name="Content Placeholder 2"/>
          <p:cNvSpPr>
            <a:spLocks noGrp="1"/>
          </p:cNvSpPr>
          <p:nvPr>
            <p:ph idx="1"/>
          </p:nvPr>
        </p:nvSpPr>
        <p:spPr>
          <a:xfrm>
            <a:off x="406841" y="1530626"/>
            <a:ext cx="7327460" cy="4909930"/>
          </a:xfrm>
        </p:spPr>
        <p:txBody>
          <a:bodyPr>
            <a:normAutofit lnSpcReduction="10000"/>
          </a:bodyPr>
          <a:lstStyle/>
          <a:p>
            <a:pPr marL="45720" indent="0">
              <a:buNone/>
            </a:pPr>
            <a:r>
              <a:rPr lang="en-US" i="1" dirty="0"/>
              <a:t>Watershed Management Plan Writing Template</a:t>
            </a:r>
            <a:r>
              <a:rPr lang="en-US" dirty="0"/>
              <a:t> </a:t>
            </a:r>
          </a:p>
          <a:p>
            <a:pPr marL="1200150" lvl="2" indent="-514350">
              <a:buFont typeface="+mj-lt"/>
              <a:buAutoNum type="arabicPeriod"/>
            </a:pPr>
            <a:r>
              <a:rPr lang="en-US" sz="3200" b="1" dirty="0"/>
              <a:t>Executive Summary</a:t>
            </a:r>
            <a:endParaRPr lang="en-US" sz="3200" dirty="0"/>
          </a:p>
          <a:p>
            <a:pPr marL="1200150" lvl="2" indent="-514350">
              <a:buFont typeface="+mj-lt"/>
              <a:buAutoNum type="arabicPeriod"/>
            </a:pPr>
            <a:r>
              <a:rPr lang="en-US" sz="3200" b="1" dirty="0"/>
              <a:t>Introduction</a:t>
            </a:r>
            <a:endParaRPr lang="en-US" sz="3200" dirty="0"/>
          </a:p>
          <a:p>
            <a:pPr marL="1200150" lvl="2" indent="-514350">
              <a:buFont typeface="+mj-lt"/>
              <a:buAutoNum type="arabicPeriod"/>
            </a:pPr>
            <a:r>
              <a:rPr lang="en-US" sz="3200" b="1" dirty="0"/>
              <a:t>Watershed Description</a:t>
            </a:r>
            <a:endParaRPr lang="en-US" sz="3200" dirty="0"/>
          </a:p>
          <a:p>
            <a:pPr marL="1200150" lvl="2" indent="-514350">
              <a:buFont typeface="+mj-lt"/>
              <a:buAutoNum type="arabicPeriod"/>
            </a:pPr>
            <a:r>
              <a:rPr lang="en-US" sz="3200" b="1" dirty="0"/>
              <a:t>Watershed Conditions</a:t>
            </a:r>
            <a:endParaRPr lang="en-US" sz="3200" dirty="0"/>
          </a:p>
          <a:p>
            <a:pPr marL="1200150" lvl="2" indent="-514350">
              <a:buFont typeface="+mj-lt"/>
              <a:buAutoNum type="arabicPeriod"/>
            </a:pPr>
            <a:r>
              <a:rPr lang="en-US" sz="3200" b="1" dirty="0"/>
              <a:t>Runoff Volume Reduction</a:t>
            </a:r>
            <a:endParaRPr lang="en-US" sz="3200" dirty="0"/>
          </a:p>
          <a:p>
            <a:pPr marL="1200150" lvl="2" indent="-514350">
              <a:buFont typeface="+mj-lt"/>
              <a:buAutoNum type="arabicPeriod"/>
            </a:pPr>
            <a:r>
              <a:rPr lang="en-US" sz="3200" b="1" dirty="0"/>
              <a:t>Goals</a:t>
            </a:r>
            <a:endParaRPr lang="en-US" sz="3200" dirty="0"/>
          </a:p>
          <a:p>
            <a:pPr marL="1200150" lvl="2" indent="-514350">
              <a:buFont typeface="+mj-lt"/>
              <a:buAutoNum type="arabicPeriod"/>
            </a:pPr>
            <a:r>
              <a:rPr lang="en-US" sz="3200" b="1" dirty="0"/>
              <a:t>Management Strategies</a:t>
            </a:r>
            <a:endParaRPr lang="en-US" sz="3200" dirty="0"/>
          </a:p>
          <a:p>
            <a:pPr marL="1200150" lvl="2" indent="-514350">
              <a:buFont typeface="+mj-lt"/>
              <a:buAutoNum type="arabicPeriod"/>
            </a:pPr>
            <a:r>
              <a:rPr lang="en-US" sz="3200" b="1" dirty="0"/>
              <a:t>Implementation Program</a:t>
            </a:r>
            <a:endParaRPr lang="en-US" sz="3200" dirty="0"/>
          </a:p>
          <a:p>
            <a:pPr lvl="1"/>
            <a:endParaRPr lang="en-US" dirty="0"/>
          </a:p>
        </p:txBody>
      </p:sp>
      <p:pic>
        <p:nvPicPr>
          <p:cNvPr id="4" name="Picture 3"/>
          <p:cNvPicPr>
            <a:picLocks noChangeAspect="1"/>
          </p:cNvPicPr>
          <p:nvPr/>
        </p:nvPicPr>
        <p:blipFill rotWithShape="1">
          <a:blip r:embed="rId3"/>
          <a:srcRect l="32530" t="31890" r="42845" b="9999"/>
          <a:stretch/>
        </p:blipFill>
        <p:spPr>
          <a:xfrm>
            <a:off x="7505700" y="357797"/>
            <a:ext cx="4419599" cy="586660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5907" y="6606162"/>
            <a:ext cx="1845129" cy="228600"/>
          </a:xfrm>
          <a:prstGeom prst="rect">
            <a:avLst/>
          </a:prstGeom>
        </p:spPr>
      </p:pic>
    </p:spTree>
    <p:extLst>
      <p:ext uri="{BB962C8B-B14F-4D97-AF65-F5344CB8AC3E}">
        <p14:creationId xmlns:p14="http://schemas.microsoft.com/office/powerpoint/2010/main" val="84109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20457"/>
            <a:ext cx="9601200" cy="2359152"/>
          </a:xfrm>
        </p:spPr>
        <p:txBody>
          <a:bodyPr/>
          <a:lstStyle/>
          <a:p>
            <a:r>
              <a:rPr lang="en-US" sz="7200" dirty="0"/>
              <a:t>Questions</a:t>
            </a:r>
            <a:endParaRPr lang="en-US" dirty="0"/>
          </a:p>
        </p:txBody>
      </p:sp>
      <p:sp>
        <p:nvSpPr>
          <p:cNvPr id="3" name="Text Placeholder 2"/>
          <p:cNvSpPr>
            <a:spLocks noGrp="1"/>
          </p:cNvSpPr>
          <p:nvPr>
            <p:ph type="body" idx="1"/>
          </p:nvPr>
        </p:nvSpPr>
        <p:spPr>
          <a:xfrm>
            <a:off x="1295400" y="3061905"/>
            <a:ext cx="9601200" cy="866899"/>
          </a:xfrm>
        </p:spPr>
        <p:txBody>
          <a:bodyPr>
            <a:noAutofit/>
          </a:bodyPr>
          <a:lstStyle/>
          <a:p>
            <a:r>
              <a:rPr lang="en-US" sz="2800" b="1" cap="small" dirty="0"/>
              <a:t>Jason </a:t>
            </a:r>
            <a:r>
              <a:rPr lang="en-US" sz="2800" b="1" cap="small" dirty="0" err="1" smtClean="0"/>
              <a:t>doll</a:t>
            </a:r>
            <a:r>
              <a:rPr lang="en-US" sz="2800" cap="small" dirty="0" err="1" smtClean="0"/>
              <a:t>,</a:t>
            </a:r>
            <a:r>
              <a:rPr lang="en-US" sz="2800" cap="small" dirty="0" smtClean="0"/>
              <a:t> </a:t>
            </a:r>
            <a:r>
              <a:rPr lang="en-US" sz="2800" cap="small" dirty="0"/>
              <a:t>CPSWQ </a:t>
            </a:r>
          </a:p>
          <a:p>
            <a:r>
              <a:rPr lang="en-US" sz="2800" cap="small" dirty="0" smtClean="0"/>
              <a:t>Senior Scientist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1181" y="4063174"/>
            <a:ext cx="4552641" cy="564044"/>
          </a:xfrm>
          <a:prstGeom prst="rect">
            <a:avLst/>
          </a:prstGeom>
        </p:spPr>
      </p:pic>
    </p:spTree>
    <p:extLst>
      <p:ext uri="{BB962C8B-B14F-4D97-AF65-F5344CB8AC3E}">
        <p14:creationId xmlns:p14="http://schemas.microsoft.com/office/powerpoint/2010/main" val="2705489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Teal 16x9">
  <a:themeElements>
    <a:clrScheme name="Custom 25">
      <a:dk1>
        <a:srgbClr val="262626"/>
      </a:dk1>
      <a:lt1>
        <a:sysClr val="window" lastClr="FFFFFF"/>
      </a:lt1>
      <a:dk2>
        <a:srgbClr val="4E5B6F"/>
      </a:dk2>
      <a:lt2>
        <a:srgbClr val="D6ECFF"/>
      </a:lt2>
      <a:accent1>
        <a:srgbClr val="4CC6DE"/>
      </a:accent1>
      <a:accent2>
        <a:srgbClr val="D6ECFF"/>
      </a:accent2>
      <a:accent3>
        <a:srgbClr val="FEB80A"/>
      </a:accent3>
      <a:accent4>
        <a:srgbClr val="00ADDC"/>
      </a:accent4>
      <a:accent5>
        <a:srgbClr val="738AC8"/>
      </a:accent5>
      <a:accent6>
        <a:srgbClr val="1AB39F"/>
      </a:accent6>
      <a:hlink>
        <a:srgbClr val="FFFFFF"/>
      </a:hlink>
      <a:folHlink>
        <a:srgbClr val="FFFFF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Teal banded presentation (widescreen)</Template>
  <TotalTime>308</TotalTime>
  <Words>1193</Words>
  <Application>Microsoft Office PowerPoint</Application>
  <PresentationFormat>Widescreen</PresentationFormat>
  <Paragraphs>140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MS Mincho</vt:lpstr>
      <vt:lpstr>Arial</vt:lpstr>
      <vt:lpstr>Calibri</vt:lpstr>
      <vt:lpstr>Symbol</vt:lpstr>
      <vt:lpstr>Times New Roman</vt:lpstr>
      <vt:lpstr>Banded Design Teal 16x9</vt:lpstr>
      <vt:lpstr>Structuring the Watershed Plan’s Priorities and Schedule</vt:lpstr>
      <vt:lpstr>Develop a Monitoring Program</vt:lpstr>
      <vt:lpstr>Establish Evaluation Criteria</vt:lpstr>
      <vt:lpstr>Establish Milestones</vt:lpstr>
      <vt:lpstr>Implementation Budget</vt:lpstr>
      <vt:lpstr>Implementation Schedule</vt:lpstr>
      <vt:lpstr>PowerPoint Presentation</vt:lpstr>
      <vt:lpstr>Draft the Plan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Structuring the Watershed Plan’s Priorities and Schedule</dc:title>
  <dc:creator>N.C. Coastal Federation</dc:creator>
  <cp:keywords/>
  <cp:lastModifiedBy>visitor</cp:lastModifiedBy>
  <cp:revision>6</cp:revision>
  <dcterms:created xsi:type="dcterms:W3CDTF">2016-04-21T15:13:58Z</dcterms:created>
  <dcterms:modified xsi:type="dcterms:W3CDTF">2016-04-27T19:56:44Z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